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1" r:id="rId4"/>
    <p:sldId id="258" r:id="rId5"/>
    <p:sldId id="264" r:id="rId6"/>
    <p:sldId id="276" r:id="rId7"/>
    <p:sldId id="262" r:id="rId8"/>
    <p:sldId id="260" r:id="rId9"/>
    <p:sldId id="266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40"/>
    <a:srgbClr val="070757"/>
    <a:srgbClr val="0B0B87"/>
    <a:srgbClr val="3C3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ECF11-AD41-D0A9-C40C-4F864B4B345A}" v="1648" dt="2022-05-10T12:51:29.818"/>
    <p1510:client id="{BA245391-D8C2-43A4-B6C2-1D021FA67D1A}" v="149" dt="2022-05-10T04:35:08.876"/>
    <p1510:client id="{E6A2EDC4-691A-A959-0D00-9884633AD1AD}" v="1089" dt="2022-05-10T01:44:32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57" autoAdjust="0"/>
  </p:normalViewPr>
  <p:slideViewPr>
    <p:cSldViewPr snapToGrid="0">
      <p:cViewPr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19:05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6280,'2'-7'289,"0"3"-237,1-5 57,0 0 1,10-17-1,-11 21 318,-1-3 57,0 4-111,-1-4-73,0 5-156,-1 1-108,-4-8-3,4 8-19,-2 6-8,-16 15-1020,-6 3-4066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5DAD7-295C-40F4-BA51-11F4099E6601}" type="datetimeFigureOut"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3B1D4-1CDD-42D5-A6D2-2B97EA3A66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Define </a:t>
            </a:r>
            <a:r>
              <a:rPr lang="en-US" dirty="0" err="1">
                <a:ea typeface="Calibri"/>
                <a:cs typeface="Calibri"/>
              </a:rPr>
              <a:t>T_k</a:t>
            </a:r>
            <a:r>
              <a:rPr lang="en-US" dirty="0">
                <a:ea typeface="Calibri"/>
                <a:cs typeface="Calibri"/>
              </a:rPr>
              <a:t> and </a:t>
            </a:r>
            <a:r>
              <a:rPr lang="en-US" dirty="0" err="1">
                <a:ea typeface="Calibri"/>
                <a:cs typeface="Calibri"/>
              </a:rPr>
              <a:t>T_c</a:t>
            </a:r>
            <a:r>
              <a:rPr lang="en-US" dirty="0">
                <a:ea typeface="Calibri"/>
                <a:cs typeface="Calibri"/>
              </a:rPr>
              <a:t> visually</a:t>
            </a:r>
          </a:p>
          <a:p>
            <a:r>
              <a:rPr lang="en-US" dirty="0">
                <a:ea typeface="Calibri"/>
                <a:cs typeface="Calibri"/>
              </a:rPr>
              <a:t>Define coupling constant, and the limits</a:t>
            </a:r>
          </a:p>
          <a:p>
            <a:r>
              <a:rPr lang="en-US" dirty="0">
                <a:ea typeface="Calibri"/>
                <a:cs typeface="Calibri"/>
              </a:rPr>
              <a:t>Redshift ranges of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2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0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82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Now we can use ARES/21cmFAST as a model in our </a:t>
            </a:r>
            <a:r>
              <a:rPr lang="en-US" dirty="0" err="1">
                <a:ea typeface="Calibri"/>
                <a:cs typeface="Calibri"/>
              </a:rPr>
              <a:t>mcmc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>
                <a:ea typeface="Calibri"/>
                <a:cs typeface="Calibri"/>
              </a:rPr>
              <a:t>In order to have a converged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, we need to start with an original guess which is reasonably close to our data, but finding this original guess is not always straightforward. It needs </a:t>
            </a:r>
            <a:r>
              <a:rPr lang="en-US" dirty="0"/>
              <a:t>extensive knowledge of parameter space. You need to find the parameters that affect the signal significantly.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ARES has nearly 200 parameters! During a period of app 2 months, I surfed the parameter space with regard to lots of these parameters to understand the effect of each of them! These are some of the plots that I produced.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42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the best fit up to now.</a:t>
            </a:r>
          </a:p>
          <a:p>
            <a:r>
              <a:rPr lang="en-US" dirty="0">
                <a:ea typeface="Calibri"/>
                <a:cs typeface="Calibri"/>
              </a:rPr>
              <a:t>But it still can not be used as a starting point for a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 (it will diverge)</a:t>
            </a:r>
          </a:p>
          <a:p>
            <a:r>
              <a:rPr lang="en-US" dirty="0">
                <a:ea typeface="Calibri"/>
                <a:cs typeface="Calibri"/>
              </a:rPr>
              <a:t>I need to find some parameters to narrow the deep!</a:t>
            </a:r>
          </a:p>
          <a:p>
            <a:r>
              <a:rPr lang="en-US" dirty="0">
                <a:ea typeface="Calibri"/>
                <a:cs typeface="Calibri"/>
              </a:rPr>
              <a:t>I also need to fit the scaling factor besides all other parameters with </a:t>
            </a:r>
            <a:r>
              <a:rPr lang="en-US" dirty="0" err="1">
                <a:ea typeface="Calibri"/>
                <a:cs typeface="Calibri"/>
              </a:rPr>
              <a:t>mcmc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5601-39A4-1E0F-73CB-CC6FAF74A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12023-C5E0-030B-54F0-E04710EEC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51DA-1303-7F4F-78A5-009B1A62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8771-CDED-42D1-ABA1-4A9C23CF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C9372-9AF4-A817-31C5-A81D8C19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5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F4F7-0560-DF78-9BC0-7ACAC777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05CA0-1DDD-FCBB-8274-B78BD3F8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CA47-F0F4-6570-2576-03E49413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D1F67-6485-D070-D13B-CE54CED0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BBCE-AD71-86CD-9055-C4A4F6A0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F519B-7FA1-4184-5DDC-7934D68A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C25D1-59A4-A5C2-A330-385D32A0D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71D85-FD0F-2E8C-FCED-CA6BE5AF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C88C7-A46D-8EEC-A567-DADFBD76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FED7B-9C0C-2E99-E2DA-2225986F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59D3-F64C-09BC-AECA-30644934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FF60-B0B0-A079-227A-4FD77021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68004-F16E-04F6-38FD-CA462705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6609-B788-A35E-F99B-CB376423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1BC9-1EF4-22B2-4878-4875BD31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B6BA-DCEE-D735-1767-61600477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6FDC4-9CB2-970E-B468-5D976205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D6796-53FF-D840-DE4B-B4AC378A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6F870-D788-ED39-6F9E-F788CEFA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A2D5-30D5-E0D9-4AFD-BBC1ED3B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F4C1-5E8A-9FD7-8A82-DB60D64E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242C6-A469-0D08-C4A7-17CB96EB1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75A82-87EC-9DE7-DFD7-10DE26020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B8AFE-1552-0CCC-1547-BC147CAA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D5A8B-E7BC-CB03-1315-4B16A9A7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E904-6FBA-F996-E9F2-BF526496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6E68-3766-9AAB-7A75-BB4E7B4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434EC-5CBB-3B65-DB5E-D1905C296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76787-89D5-1DF1-28AB-78C996E37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BA57A-0568-5BD4-7F99-2DE418B5F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7B274-F172-1B0E-3854-CC40A0796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04C95-8F5C-CAC7-722D-F8504209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88578-5C53-12F5-9AF3-E9A1CCCB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48F98-D421-6697-E27B-A5D87E67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0D1F-A262-68A4-381B-073FBA70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87AB2-D4F9-87DC-D085-3570C377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F38FC-5245-CFEF-1C05-36374421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397F3-8A5C-E824-18FB-D105528E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9D6D3-01D8-5586-558F-010209FD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E6CD5-8492-59AF-E9EE-FC54EAC7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CB9B0-B144-102C-5399-7725DF96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1C1A-B282-73EF-3282-1C5E3522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F56F-DF51-0D92-5E1E-3C4AF5149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F77B2-18AE-6A93-2FB8-83FA6B652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CAE72-4CD0-F915-24F8-20030D4D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EABAC-4E2F-1AE2-5FCA-307C409A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4D04A-C838-AD2F-938A-AE336C24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7F86-9770-8809-F781-4B3F0D36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8D304-254D-3D2E-9A73-C32173F1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EBDF-594F-152D-B9AB-21DC16FE6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09BE6-C705-7110-2EEB-5E927AB1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77D8-208B-FA1E-AC52-9F2B29C7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E8B4F-D9DD-E395-C209-BF2BA82F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402E0-D077-8B22-C1D8-CFF5694D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B9D8F-D7D6-1304-59F5-866ED3F6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66B1B-255C-600C-3DA8-FDEB90F58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8CAB-1F0D-4123-B18E-DED5A5C99F81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9ED8-E8D9-D260-EE21-1B66C46DA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97A68-E6A9-2A69-276D-9CBA501C3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B6876C-1B22-AB8E-2BA7-6589C1C8EFBA}"/>
              </a:ext>
            </a:extLst>
          </p:cNvPr>
          <p:cNvSpPr/>
          <p:nvPr/>
        </p:nvSpPr>
        <p:spPr>
          <a:xfrm>
            <a:off x="0" y="0"/>
            <a:ext cx="4631544" cy="685799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FF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C3694F-A28F-99A9-CF72-FA3BEEFF605E}"/>
                  </a:ext>
                </a:extLst>
              </p14:cNvPr>
              <p14:cNvContentPartPr/>
              <p14:nvPr/>
            </p14:nvContentPartPr>
            <p14:xfrm>
              <a:off x="1001422" y="2108146"/>
              <a:ext cx="19440" cy="3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C3694F-A28F-99A9-CF72-FA3BEEFF60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586" y="2099146"/>
                <a:ext cx="36759" cy="52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33C34B0-911D-BFA6-2411-6EB9888D37DC}"/>
              </a:ext>
            </a:extLst>
          </p:cNvPr>
          <p:cNvSpPr/>
          <p:nvPr/>
        </p:nvSpPr>
        <p:spPr>
          <a:xfrm>
            <a:off x="0" y="5138530"/>
            <a:ext cx="4630949" cy="1719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75222-224B-3387-7566-A00630D5EA98}"/>
              </a:ext>
            </a:extLst>
          </p:cNvPr>
          <p:cNvSpPr/>
          <p:nvPr/>
        </p:nvSpPr>
        <p:spPr>
          <a:xfrm>
            <a:off x="-595" y="6278555"/>
            <a:ext cx="4630949" cy="5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A41E-5264-8A54-7FF6-DE7FC2D91145}"/>
              </a:ext>
            </a:extLst>
          </p:cNvPr>
          <p:cNvSpPr txBox="1"/>
          <p:nvPr/>
        </p:nvSpPr>
        <p:spPr>
          <a:xfrm>
            <a:off x="159513" y="1462279"/>
            <a:ext cx="432722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Computational Methods </a:t>
            </a:r>
            <a:r>
              <a:rPr lang="en-US" sz="3200" dirty="0">
                <a:solidFill>
                  <a:schemeClr val="bg1"/>
                </a:solidFill>
              </a:rPr>
              <a:t>to Clarify the Influence of Cosmic String Wakes on the 21cm Signal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BF89-75EB-D052-24C2-D73EC932F512}"/>
              </a:ext>
            </a:extLst>
          </p:cNvPr>
          <p:cNvSpPr txBox="1"/>
          <p:nvPr/>
        </p:nvSpPr>
        <p:spPr>
          <a:xfrm>
            <a:off x="1223962" y="5534024"/>
            <a:ext cx="18859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60202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EA776-DF5E-367D-1E7C-49184DF85D4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4ACAA-66BB-ABAE-150B-5B5AAA2F7181}"/>
              </a:ext>
            </a:extLst>
          </p:cNvPr>
          <p:cNvSpPr txBox="1"/>
          <p:nvPr/>
        </p:nvSpPr>
        <p:spPr>
          <a:xfrm>
            <a:off x="295275" y="295273"/>
            <a:ext cx="2418108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The MCMC!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353CE-103C-D300-FC9B-A1D815972291}"/>
              </a:ext>
            </a:extLst>
          </p:cNvPr>
          <p:cNvSpPr txBox="1"/>
          <p:nvPr/>
        </p:nvSpPr>
        <p:spPr>
          <a:xfrm>
            <a:off x="7467599" y="4347994"/>
            <a:ext cx="4478866" cy="2308324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Scaling Factor = 4.99</a:t>
            </a:r>
          </a:p>
          <a:p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fstar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= 0.01,</a:t>
            </a:r>
          </a:p>
          <a:p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fX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=  0.95</a:t>
            </a:r>
          </a:p>
          <a:p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fesc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= 0.08</a:t>
            </a:r>
          </a:p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clumping_factor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=  0.13</a:t>
            </a:r>
          </a:p>
          <a:p>
            <a:r>
              <a:rPr lang="en-US" sz="2400" dirty="0" err="1">
                <a:solidFill>
                  <a:schemeClr val="bg1"/>
                </a:solidFill>
                <a:ea typeface="Calibri"/>
                <a:cs typeface="Calibri"/>
              </a:rPr>
              <a:t>cX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 = 4.88e+39</a:t>
            </a:r>
          </a:p>
        </p:txBody>
      </p:sp>
      <p:pic>
        <p:nvPicPr>
          <p:cNvPr id="7" name="Picture 6" descr="Histogram&#10;&#10;Description automatically generated">
            <a:extLst>
              <a:ext uri="{FF2B5EF4-FFF2-40B4-BE49-F238E27FC236}">
                <a16:creationId xmlns:a16="http://schemas.microsoft.com/office/drawing/2014/main" id="{51D93C3B-227C-E672-2B7B-243DC3FEB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1" y="1349528"/>
            <a:ext cx="6699643" cy="5024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8E126F-BBBF-F047-4639-D465F591E938}"/>
              </a:ext>
            </a:extLst>
          </p:cNvPr>
          <p:cNvSpPr txBox="1"/>
          <p:nvPr/>
        </p:nvSpPr>
        <p:spPr>
          <a:xfrm>
            <a:off x="3269974" y="1510747"/>
            <a:ext cx="107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500 steps</a:t>
            </a:r>
          </a:p>
        </p:txBody>
      </p:sp>
    </p:spTree>
    <p:extLst>
      <p:ext uri="{BB962C8B-B14F-4D97-AF65-F5344CB8AC3E}">
        <p14:creationId xmlns:p14="http://schemas.microsoft.com/office/powerpoint/2010/main" val="272836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CB931-3721-0886-E4DC-521995644351}"/>
              </a:ext>
            </a:extLst>
          </p:cNvPr>
          <p:cNvSpPr txBox="1"/>
          <p:nvPr/>
        </p:nvSpPr>
        <p:spPr>
          <a:xfrm>
            <a:off x="3027218" y="1905506"/>
            <a:ext cx="6137563" cy="255454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cs typeface="Calibri"/>
              </a:rPr>
              <a:t>21cm Signal</a:t>
            </a:r>
          </a:p>
          <a:p>
            <a:pPr algn="ctr"/>
            <a:endParaRPr lang="en-US" sz="4000" dirty="0">
              <a:cs typeface="Calibri"/>
            </a:endParaRPr>
          </a:p>
          <a:p>
            <a:pPr algn="ctr"/>
            <a:r>
              <a:rPr lang="en-US" sz="4000" dirty="0">
                <a:cs typeface="Calibri"/>
              </a:rPr>
              <a:t> Theoretical Model and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398114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467105-6D25-B677-3980-74E912A58673}"/>
              </a:ext>
            </a:extLst>
          </p:cNvPr>
          <p:cNvSpPr txBox="1"/>
          <p:nvPr/>
        </p:nvSpPr>
        <p:spPr>
          <a:xfrm>
            <a:off x="216976" y="216976"/>
            <a:ext cx="5171267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Physics of the 21cm line</a:t>
            </a:r>
            <a:r>
              <a:rPr lang="en-US" sz="4000">
                <a:cs typeface="Calibri"/>
              </a:rPr>
              <a:t>​</a:t>
            </a:r>
          </a:p>
        </p:txBody>
      </p:sp>
      <p:pic>
        <p:nvPicPr>
          <p:cNvPr id="4" name="Picture 4" descr="A picture containing ceramic ware&#10;&#10;Description automatically generated">
            <a:extLst>
              <a:ext uri="{FF2B5EF4-FFF2-40B4-BE49-F238E27FC236}">
                <a16:creationId xmlns:a16="http://schemas.microsoft.com/office/drawing/2014/main" id="{AB5A0965-E777-40FE-1CFB-5EB6BB32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" y="1882576"/>
            <a:ext cx="3144253" cy="1558758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43A752D-CBEA-0CEB-5A86-06591786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951" y="1113673"/>
            <a:ext cx="738940" cy="593391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3E3BE117-FA8D-8F47-531A-72D30F03EB64}"/>
              </a:ext>
            </a:extLst>
          </p:cNvPr>
          <p:cNvSpPr/>
          <p:nvPr/>
        </p:nvSpPr>
        <p:spPr>
          <a:xfrm>
            <a:off x="4850063" y="1782011"/>
            <a:ext cx="2486525" cy="16710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F0D15EB-5F43-7504-1CA7-34D98CD81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557" y="1731879"/>
            <a:ext cx="2475833" cy="18702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7D438-A537-D16F-9465-D70098B76137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49C2F5-4074-1DA8-91C9-A4A7D62EF8F7}"/>
              </a:ext>
            </a:extLst>
          </p:cNvPr>
          <p:cNvCxnSpPr/>
          <p:nvPr/>
        </p:nvCxnSpPr>
        <p:spPr>
          <a:xfrm>
            <a:off x="5781675" y="311467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AC9544-54BA-D796-6488-4836DE0CCDFD}"/>
              </a:ext>
            </a:extLst>
          </p:cNvPr>
          <p:cNvCxnSpPr/>
          <p:nvPr/>
        </p:nvCxnSpPr>
        <p:spPr>
          <a:xfrm>
            <a:off x="1958196" y="2641120"/>
            <a:ext cx="7743645" cy="51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431E91E-ADCC-D579-117F-243346C18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422" y="1110749"/>
            <a:ext cx="669258" cy="59924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2AB5571-5404-773C-D645-60F62849A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8536" y="1110416"/>
            <a:ext cx="713874" cy="599907"/>
          </a:xfrm>
          <a:prstGeom prst="rect">
            <a:avLst/>
          </a:prstGeom>
        </p:spPr>
      </p:pic>
      <p:pic>
        <p:nvPicPr>
          <p:cNvPr id="13" name="Picture 13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D6C39543-0936-0893-1AFB-FB23D970F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971" y="2783156"/>
            <a:ext cx="505311" cy="478027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C2CF6658-EFCD-B6FA-F109-41A71E2A1B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552" y="4051678"/>
            <a:ext cx="2601133" cy="1118137"/>
          </a:xfrm>
          <a:prstGeom prst="rect">
            <a:avLst/>
          </a:prstGeom>
        </p:spPr>
      </p:pic>
      <p:pic>
        <p:nvPicPr>
          <p:cNvPr id="15" name="Picture 15" descr="A picture containing text, antenna, clock&#10;&#10;Description automatically generated">
            <a:extLst>
              <a:ext uri="{FF2B5EF4-FFF2-40B4-BE49-F238E27FC236}">
                <a16:creationId xmlns:a16="http://schemas.microsoft.com/office/drawing/2014/main" id="{32CD6AC9-C935-7ED9-89BB-B0B1657A1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6061" y="5583800"/>
            <a:ext cx="2743200" cy="882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4E0C2-EB0A-5FE0-F1DD-A84AC1EDE8DB}"/>
              </a:ext>
            </a:extLst>
          </p:cNvPr>
          <p:cNvSpPr txBox="1"/>
          <p:nvPr/>
        </p:nvSpPr>
        <p:spPr>
          <a:xfrm>
            <a:off x="10062410" y="4752109"/>
            <a:ext cx="45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تعریف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0F2169-0158-8D3E-3FBE-4C50A5D67AF3}"/>
              </a:ext>
            </a:extLst>
          </p:cNvPr>
          <p:cNvSpPr txBox="1"/>
          <p:nvPr/>
        </p:nvSpPr>
        <p:spPr>
          <a:xfrm>
            <a:off x="8780501" y="5169815"/>
            <a:ext cx="568036" cy="532903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1990A8-4752-6B98-08A1-39C18EFB3D62}"/>
              </a:ext>
            </a:extLst>
          </p:cNvPr>
          <p:cNvSpPr txBox="1"/>
          <p:nvPr/>
        </p:nvSpPr>
        <p:spPr>
          <a:xfrm>
            <a:off x="9868797" y="4636912"/>
            <a:ext cx="628916" cy="532903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Tγ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9AA44-485A-41B1-FA90-E2942B3CB2E4}"/>
              </a:ext>
            </a:extLst>
          </p:cNvPr>
          <p:cNvSpPr txBox="1"/>
          <p:nvPr/>
        </p:nvSpPr>
        <p:spPr>
          <a:xfrm>
            <a:off x="9950021" y="5529422"/>
            <a:ext cx="537480" cy="532903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02276-FE7F-7A07-24CB-9C510857C785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9348537" y="4903364"/>
            <a:ext cx="520260" cy="5329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94D958-2403-0C0B-1466-DC08E8380868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9348537" y="5436267"/>
            <a:ext cx="601484" cy="359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79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A2D88EA-AF36-B53B-6FC8-EE9294AB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20" y="1495528"/>
            <a:ext cx="9820759" cy="4931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4A70-64D8-EB8B-0A05-82C479A26B7F}"/>
              </a:ext>
            </a:extLst>
          </p:cNvPr>
          <p:cNvSpPr txBox="1"/>
          <p:nvPr/>
        </p:nvSpPr>
        <p:spPr>
          <a:xfrm>
            <a:off x="370785" y="431079"/>
            <a:ext cx="2663361" cy="65883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δT</a:t>
            </a:r>
            <a:r>
              <a:rPr lang="en-US" sz="36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T γ – T</a:t>
            </a:r>
            <a:r>
              <a:rPr lang="en-US" sz="36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FDBF2-E729-8FDA-AF91-B92AD69BEB45}"/>
              </a:ext>
            </a:extLst>
          </p:cNvPr>
          <p:cNvSpPr txBox="1"/>
          <p:nvPr/>
        </p:nvSpPr>
        <p:spPr>
          <a:xfrm>
            <a:off x="1185620" y="5900442"/>
            <a:ext cx="1110007" cy="470000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614DCF-E75B-1D39-8275-1991A24AE1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0624" y="4682836"/>
            <a:ext cx="864031" cy="121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5A0B02-34EF-D086-7700-FDF47D78532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0624" y="4959927"/>
            <a:ext cx="2900649" cy="940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81895E-3F17-FBF9-6D1E-F72F927D5985}"/>
              </a:ext>
            </a:extLst>
          </p:cNvPr>
          <p:cNvSpPr txBox="1"/>
          <p:nvPr/>
        </p:nvSpPr>
        <p:spPr>
          <a:xfrm>
            <a:off x="9005455" y="5127343"/>
            <a:ext cx="1136072" cy="470000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Tγ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546579-3451-3713-483D-171BB2BB2D01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005455" y="4682836"/>
            <a:ext cx="568036" cy="444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DE62FB-2CEF-9A73-FD93-27BBECBDE92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156364" y="4530436"/>
            <a:ext cx="5417127" cy="596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0E7147-55D7-404F-4ABB-FE44CE8AEB44}"/>
              </a:ext>
            </a:extLst>
          </p:cNvPr>
          <p:cNvSpPr txBox="1"/>
          <p:nvPr/>
        </p:nvSpPr>
        <p:spPr>
          <a:xfrm>
            <a:off x="3341273" y="6242347"/>
            <a:ext cx="3309730" cy="46166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chemeClr val="bg1"/>
                </a:solidFill>
                <a:effectLst/>
              </a:rPr>
              <a:t>Wouthuysen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–Field Effect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3AC3D1-3271-BA16-4020-028B95DA0EDA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4790661" y="5159750"/>
            <a:ext cx="205477" cy="1082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1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45470-DF1C-05E4-5492-A51064F42019}"/>
              </a:ext>
            </a:extLst>
          </p:cNvPr>
          <p:cNvSpPr txBox="1"/>
          <p:nvPr/>
        </p:nvSpPr>
        <p:spPr>
          <a:xfrm>
            <a:off x="8839088" y="3051316"/>
            <a:ext cx="2173469" cy="58477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EDGES Data</a:t>
            </a:r>
            <a:endParaRPr lang="en-US" sz="3200" dirty="0">
              <a:cs typeface="Calibri"/>
            </a:endParaRP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F580D2D-67F5-1702-5F16-CE44EDFA5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223" y="3916016"/>
            <a:ext cx="4335051" cy="2765861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80FD093-2742-C396-4E58-1B1DAC92C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588" y="2099499"/>
            <a:ext cx="3676466" cy="3754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1B347-6CED-9A91-CC52-3640163D2BEF}"/>
              </a:ext>
            </a:extLst>
          </p:cNvPr>
          <p:cNvSpPr txBox="1"/>
          <p:nvPr/>
        </p:nvSpPr>
        <p:spPr>
          <a:xfrm>
            <a:off x="4918214" y="1520331"/>
            <a:ext cx="1886188" cy="58477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21cmFast </a:t>
            </a:r>
            <a:endParaRPr lang="en-US" sz="3200" dirty="0">
              <a:cs typeface="Calibri"/>
            </a:endParaRPr>
          </a:p>
        </p:txBody>
      </p:sp>
      <p:pic>
        <p:nvPicPr>
          <p:cNvPr id="8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A110EB4-8D91-2443-AEF5-5966ADF73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96" y="1004282"/>
            <a:ext cx="3962666" cy="2997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E0E45-6858-5425-0CDC-85956EB89168}"/>
              </a:ext>
            </a:extLst>
          </p:cNvPr>
          <p:cNvSpPr txBox="1"/>
          <p:nvPr/>
        </p:nvSpPr>
        <p:spPr>
          <a:xfrm>
            <a:off x="1539918" y="217641"/>
            <a:ext cx="1152622" cy="58477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ARES 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928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508F6E-FAB8-6ED9-7206-98A0F2A6E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31" y="834366"/>
            <a:ext cx="6916228" cy="518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17616D-DE1E-82CA-CDB3-0C685918F30B}"/>
              </a:ext>
            </a:extLst>
          </p:cNvPr>
          <p:cNvSpPr txBox="1"/>
          <p:nvPr/>
        </p:nvSpPr>
        <p:spPr>
          <a:xfrm>
            <a:off x="7832160" y="2316537"/>
            <a:ext cx="3965588" cy="2308324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either the gas was much colder than expected or the background radiation was hotter than expected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>
              <a:ea typeface="Calibri"/>
              <a:cs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Astrophysical phenomena (such as radiation from stars and stellar remnants) are unlikely to account for this discrepancy</a:t>
            </a:r>
          </a:p>
        </p:txBody>
      </p:sp>
    </p:spTree>
    <p:extLst>
      <p:ext uri="{BB962C8B-B14F-4D97-AF65-F5344CB8AC3E}">
        <p14:creationId xmlns:p14="http://schemas.microsoft.com/office/powerpoint/2010/main" val="185960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84940-3A51-F743-2D6B-C51E79CFA0C7}"/>
              </a:ext>
            </a:extLst>
          </p:cNvPr>
          <p:cNvSpPr txBox="1"/>
          <p:nvPr/>
        </p:nvSpPr>
        <p:spPr>
          <a:xfrm>
            <a:off x="308113" y="2393070"/>
            <a:ext cx="2822713" cy="175432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Arial"/>
              </a:rPr>
              <a:t>How can we solve the problem?​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BBD8B-DBF8-69B9-3237-D9E3903AD6B0}"/>
              </a:ext>
            </a:extLst>
          </p:cNvPr>
          <p:cNvSpPr txBox="1"/>
          <p:nvPr/>
        </p:nvSpPr>
        <p:spPr>
          <a:xfrm>
            <a:off x="5807764" y="1581372"/>
            <a:ext cx="3863009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Arial"/>
              </a:rPr>
              <a:t>Dark Matter Model​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26043-8487-5CEF-B060-72111B35213A}"/>
              </a:ext>
            </a:extLst>
          </p:cNvPr>
          <p:cNvSpPr txBox="1"/>
          <p:nvPr/>
        </p:nvSpPr>
        <p:spPr>
          <a:xfrm>
            <a:off x="5430078" y="4526670"/>
            <a:ext cx="5724939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cs typeface="Arial"/>
              </a:rPr>
              <a:t>Effect of Cosmic String Wakes​</a:t>
            </a:r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29F952-AC44-993A-EAC8-A1B940B587F3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130826" y="1904538"/>
            <a:ext cx="2676938" cy="13656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EBC15E-7C9A-67CB-8517-D7C242FBE0F2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130826" y="3270233"/>
            <a:ext cx="2299252" cy="1579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22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6C065-A719-C446-B1D1-60CACC586D1D}"/>
              </a:ext>
            </a:extLst>
          </p:cNvPr>
          <p:cNvSpPr txBox="1"/>
          <p:nvPr/>
        </p:nvSpPr>
        <p:spPr>
          <a:xfrm>
            <a:off x="578603" y="410705"/>
            <a:ext cx="10828148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How does the 21cm signal relate to cosmic string wakes?</a:t>
            </a:r>
            <a:endParaRPr lang="en-US" sz="36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E9FA4-9CBB-67E9-9C99-1BE6838B3850}"/>
              </a:ext>
            </a:extLst>
          </p:cNvPr>
          <p:cNvSpPr txBox="1"/>
          <p:nvPr/>
        </p:nvSpPr>
        <p:spPr>
          <a:xfrm>
            <a:off x="1095214" y="1779720"/>
            <a:ext cx="9782011" cy="4401205"/>
          </a:xfrm>
          <a:prstGeom prst="rect">
            <a:avLst/>
          </a:prstGeom>
          <a:solidFill>
            <a:srgbClr val="060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Coupling the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to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  : negative 21cm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b </a:t>
            </a:r>
          </a:p>
          <a:p>
            <a:pPr marL="457200" indent="-457200">
              <a:buFont typeface="Arial"/>
              <a:buChar char="•"/>
            </a:pPr>
            <a:endParaRPr lang="en-US" sz="2400" baseline="-25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baryon density enhancement in cosmic string wakes makes this coupling stronger inside these string wakes compared to IGM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Increase in the depth of the plot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Wouthuysen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-Field (WF) effect can enhance this coupling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brightness temperature at least two times more negative than in the surrounding IGM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07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67697-3778-2038-9640-B63D0F3B8894}"/>
              </a:ext>
            </a:extLst>
          </p:cNvPr>
          <p:cNvSpPr txBox="1"/>
          <p:nvPr/>
        </p:nvSpPr>
        <p:spPr>
          <a:xfrm>
            <a:off x="242807" y="320298"/>
            <a:ext cx="5829945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Fitting ARES to EDGES Data</a:t>
            </a:r>
            <a:endParaRPr lang="en-US" sz="4000">
              <a:cs typeface="Calibri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B1171D1-1D01-AAD7-13D1-118A3146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4" y="1444336"/>
            <a:ext cx="6248399" cy="47036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6FEBEE-01A0-6A67-216D-4B0C41E2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546100"/>
            <a:ext cx="6362700" cy="4800600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743044A-CA12-161D-0694-0835ABD9F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419" y="1713854"/>
            <a:ext cx="6489700" cy="4800600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B8826B5-618D-1BEB-556E-F3E924519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679343"/>
            <a:ext cx="6489700" cy="4800600"/>
          </a:xfrm>
          <a:prstGeom prst="rect">
            <a:avLst/>
          </a:prstGeom>
        </p:spPr>
      </p:pic>
      <p:pic>
        <p:nvPicPr>
          <p:cNvPr id="7" name="Picture 7" descr="Chart, diagram, histogram&#10;&#10;Description automatically generated">
            <a:extLst>
              <a:ext uri="{FF2B5EF4-FFF2-40B4-BE49-F238E27FC236}">
                <a16:creationId xmlns:a16="http://schemas.microsoft.com/office/drawing/2014/main" id="{1964A8CB-0D8E-C723-0A39-98357C255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927" y="1648633"/>
            <a:ext cx="648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406</Words>
  <Application>Microsoft Office PowerPoint</Application>
  <PresentationFormat>Widescreen</PresentationFormat>
  <Paragraphs>61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Aryana Haghjoo</dc:creator>
  <cp:lastModifiedBy>Aryana Haghjoo</cp:lastModifiedBy>
  <cp:revision>627</cp:revision>
  <dcterms:created xsi:type="dcterms:W3CDTF">2022-05-09T18:42:39Z</dcterms:created>
  <dcterms:modified xsi:type="dcterms:W3CDTF">2022-05-27T15:47:36Z</dcterms:modified>
</cp:coreProperties>
</file>